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0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01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94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3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9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33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21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7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5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3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2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9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7188-F89E-4DBD-B16D-3A2EA7530262}" type="datetimeFigureOut">
              <a:rPr lang="zh-TW" altLang="en-US" smtClean="0"/>
              <a:t>2021/2/20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5A37-4FB8-47CD-B59D-B0B318D549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8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ussian.com/cubeg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DFKai-SB" panose="03000509000000000000" pitchFamily="65" charset="-120"/>
              </a:rPr>
              <a:t>如何繪製電子密度圖</a:t>
            </a:r>
            <a:endParaRPr lang="zh-TW" altLang="en-US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2020.03.13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將左邊 </a:t>
            </a:r>
            <a:r>
              <a:rPr lang="en-US" altLang="zh-TW" dirty="0" smtClean="0"/>
              <a:t>z</a:t>
            </a:r>
            <a:r>
              <a:rPr lang="zh-TW" altLang="en-US" dirty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 、電子密度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歸一化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，分別填入新增 </a:t>
            </a:r>
            <a:r>
              <a:rPr lang="en-US" altLang="zh-TW" dirty="0" smtClean="0"/>
              <a:t>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z</a:t>
            </a:r>
            <a:r>
              <a:rPr lang="zh-TW" altLang="en-US" dirty="0" smtClean="0"/>
              <a:t> </a:t>
            </a:r>
            <a:r>
              <a:rPr lang="en-US" altLang="zh-TW" dirty="0" smtClean="0"/>
              <a:t>Columns</a:t>
            </a:r>
            <a:r>
              <a:rPr lang="zh-TW" altLang="en-US" dirty="0" smtClean="0"/>
              <a:t>，並填入名稱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464586"/>
            <a:ext cx="5558080" cy="6371253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5010540" y="391886"/>
            <a:ext cx="2230015" cy="3732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0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24062"/>
          <a:stretch/>
        </p:blipFill>
        <p:spPr>
          <a:xfrm>
            <a:off x="211202" y="1086336"/>
            <a:ext cx="9324975" cy="52584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選好 </a:t>
            </a:r>
            <a:r>
              <a:rPr lang="en-US" altLang="zh-TW" dirty="0" smtClean="0"/>
              <a:t>3</a:t>
            </a:r>
            <a:r>
              <a:rPr lang="zh-TW" altLang="en-US" dirty="0" smtClean="0"/>
              <a:t> 個 </a:t>
            </a:r>
            <a:r>
              <a:rPr lang="en-US" altLang="zh-TW" dirty="0" smtClean="0"/>
              <a:t>Columns</a:t>
            </a:r>
            <a:r>
              <a:rPr lang="zh-TW" altLang="en-US" dirty="0" smtClean="0"/>
              <a:t> ，</a:t>
            </a:r>
            <a:r>
              <a:rPr lang="en-US" altLang="zh-TW" dirty="0" smtClean="0"/>
              <a:t>Plot &gt; Contour &gt; Contour-Color Fill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85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586"/>
            <a:ext cx="8209286" cy="66266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關掉</a:t>
            </a:r>
            <a:r>
              <a:rPr lang="zh-TW" altLang="en-US" dirty="0"/>
              <a:t> </a:t>
            </a:r>
            <a:r>
              <a:rPr lang="en-US" altLang="zh-TW" dirty="0" smtClean="0"/>
              <a:t>Speed Mode is on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Graph &gt; Speed Mode &gt;</a:t>
            </a:r>
            <a:r>
              <a:rPr lang="zh-TW" altLang="en-US" dirty="0" smtClean="0"/>
              <a:t>將</a:t>
            </a:r>
            <a:r>
              <a:rPr lang="en-US" altLang="zh-TW" dirty="0" smtClean="0"/>
              <a:t>Speed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</a:t>
            </a:r>
            <a:r>
              <a:rPr lang="zh-TW" altLang="en-US" dirty="0" smtClean="0"/>
              <a:t> 按 </a:t>
            </a:r>
            <a:r>
              <a:rPr lang="en-US" altLang="zh-TW" dirty="0" smtClean="0"/>
              <a:t>off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04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967" r="2950"/>
          <a:stretch/>
        </p:blipFill>
        <p:spPr>
          <a:xfrm>
            <a:off x="171742" y="951722"/>
            <a:ext cx="8365769" cy="51942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點選圖片兩下可以更改各種設定，可以多方嘗試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3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45020" y="4238967"/>
            <a:ext cx="6179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Contour plots of the calculated electron density (MP2/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-cc-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pVDZ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level) of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OBOHeO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OBOArO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OBOXeO</a:t>
            </a:r>
            <a:endParaRPr lang="zh-TW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9" y="-195943"/>
            <a:ext cx="4895533" cy="37462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9" y="3111760"/>
            <a:ext cx="4895533" cy="3746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39" y="-195943"/>
            <a:ext cx="4895533" cy="3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80085" y="205946"/>
            <a:ext cx="1018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以 </a:t>
            </a:r>
            <a:r>
              <a:rPr lang="en-US" altLang="zh-TW" sz="2400" b="1" dirty="0" err="1" smtClean="0"/>
              <a:t>OBONgO</a:t>
            </a:r>
            <a:r>
              <a:rPr lang="zh-TW" altLang="en-US" sz="2400" b="1" dirty="0" smtClean="0"/>
              <a:t> 當例子</a:t>
            </a:r>
            <a:endParaRPr lang="en-US" altLang="zh-TW" sz="2400" b="1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將要計算之分子，打開 </a:t>
            </a:r>
            <a:r>
              <a:rPr lang="en-US" altLang="zh-TW" dirty="0" smtClean="0"/>
              <a:t>Cartesian Axes </a:t>
            </a:r>
            <a:r>
              <a:rPr lang="zh-TW" altLang="en-US" dirty="0" smtClean="0"/>
              <a:t>，存檔後查看座標是否有在同一個平面或軸上</a:t>
            </a:r>
            <a:r>
              <a:rPr lang="en-US" altLang="zh-TW" dirty="0" smtClean="0"/>
              <a:t>(</a:t>
            </a:r>
            <a:r>
              <a:rPr lang="zh-TW" altLang="en-US" dirty="0" smtClean="0"/>
              <a:t>很重要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722" y="3705811"/>
            <a:ext cx="1154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※</a:t>
            </a:r>
            <a:r>
              <a:rPr lang="zh-TW" altLang="en-US" dirty="0" smtClean="0"/>
              <a:t>若沒有在一個平面或是座標軸上，請開啟 </a:t>
            </a:r>
            <a:r>
              <a:rPr lang="en-US" altLang="zh-TW" dirty="0" smtClean="0"/>
              <a:t>Tool &gt; Point group</a:t>
            </a:r>
            <a:r>
              <a:rPr lang="zh-TW" altLang="en-US" dirty="0" smtClean="0"/>
              <a:t>，點選最高對稱性，分子會以 </a:t>
            </a:r>
            <a:r>
              <a:rPr lang="en-US" altLang="zh-TW" dirty="0" smtClean="0"/>
              <a:t>z</a:t>
            </a:r>
            <a:r>
              <a:rPr lang="zh-TW" altLang="en-US" dirty="0" smtClean="0"/>
              <a:t> 軸當中心調整座標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6" y="1002488"/>
            <a:ext cx="4845093" cy="255658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t="1955"/>
          <a:stretch/>
        </p:blipFill>
        <p:spPr>
          <a:xfrm>
            <a:off x="5032639" y="1009117"/>
            <a:ext cx="4018182" cy="27337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28345" y="1862221"/>
            <a:ext cx="2483141" cy="6962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7346969" y="2573081"/>
            <a:ext cx="251669" cy="763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205753" y="3336479"/>
            <a:ext cx="310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所有原子都不在軸或平面上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/>
          <a:srcRect l="4448" t="5625" r="1483" b="4385"/>
          <a:stretch/>
        </p:blipFill>
        <p:spPr>
          <a:xfrm>
            <a:off x="58722" y="4127379"/>
            <a:ext cx="4876757" cy="253309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/>
          <a:srcRect l="3752" t="11479" r="7940" b="-5311"/>
          <a:stretch/>
        </p:blipFill>
        <p:spPr>
          <a:xfrm>
            <a:off x="5644606" y="4141607"/>
            <a:ext cx="5258947" cy="27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" y="510849"/>
            <a:ext cx="5396451" cy="26539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493" y="141517"/>
            <a:ext cx="1154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調整好後就可以準備計算電子密度了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77138" y="1690584"/>
            <a:ext cx="2483141" cy="6962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895762" y="2401444"/>
            <a:ext cx="251669" cy="763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754546" y="3164842"/>
            <a:ext cx="310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所有原子都在 </a:t>
            </a:r>
            <a:r>
              <a:rPr lang="en-US" altLang="zh-TW" dirty="0" smtClean="0">
                <a:solidFill>
                  <a:srgbClr val="FF0000"/>
                </a:solidFill>
              </a:rPr>
              <a:t>z </a:t>
            </a:r>
            <a:r>
              <a:rPr lang="zh-TW" altLang="en-US" dirty="0" smtClean="0">
                <a:solidFill>
                  <a:srgbClr val="FF0000"/>
                </a:solidFill>
              </a:rPr>
              <a:t>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1" y="3429000"/>
            <a:ext cx="882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以單點計算電子密度 </a:t>
            </a:r>
            <a:r>
              <a:rPr lang="en-US" altLang="zh-TW" dirty="0" smtClean="0"/>
              <a:t>(</a:t>
            </a:r>
            <a:r>
              <a:rPr lang="zh-TW" altLang="en-US" dirty="0" smtClean="0"/>
              <a:t>此例子使用 </a:t>
            </a:r>
            <a:r>
              <a:rPr lang="en-US" altLang="zh-TW" dirty="0" smtClean="0"/>
              <a:t>MP2/</a:t>
            </a:r>
            <a:r>
              <a:rPr lang="en-US" altLang="zh-TW" dirty="0" err="1" smtClean="0"/>
              <a:t>apdz</a:t>
            </a:r>
            <a:r>
              <a:rPr lang="zh-TW" altLang="en-US" dirty="0" smtClean="0"/>
              <a:t> 結構計算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，請記得一定要產生 </a:t>
            </a:r>
            <a:r>
              <a:rPr lang="en-US" altLang="zh-TW" dirty="0" err="1" smtClean="0"/>
              <a:t>chk</a:t>
            </a:r>
            <a:r>
              <a:rPr lang="zh-TW" altLang="en-US" dirty="0" smtClean="0"/>
              <a:t> 檔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6" y="3760232"/>
            <a:ext cx="5310459" cy="30977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33060" y="4322427"/>
            <a:ext cx="1147665" cy="1772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725" y="4227950"/>
            <a:ext cx="5972421" cy="1342425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>
            <a:off x="2080725" y="4411068"/>
            <a:ext cx="704993" cy="184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785718" y="4372363"/>
            <a:ext cx="310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計算電子密度所需</a:t>
            </a:r>
            <a:r>
              <a:rPr lang="zh-TW" altLang="en-US" dirty="0">
                <a:solidFill>
                  <a:srgbClr val="FF0000"/>
                </a:solidFill>
              </a:rPr>
              <a:t>指令</a:t>
            </a:r>
          </a:p>
        </p:txBody>
      </p:sp>
      <p:sp>
        <p:nvSpPr>
          <p:cNvPr id="16" name="矩形 15"/>
          <p:cNvSpPr/>
          <p:nvPr/>
        </p:nvSpPr>
        <p:spPr>
          <a:xfrm>
            <a:off x="5577725" y="5126282"/>
            <a:ext cx="1233622" cy="189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804032" y="5216761"/>
            <a:ext cx="704993" cy="184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507045" y="5200475"/>
            <a:ext cx="310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確定有產生 </a:t>
            </a:r>
            <a:r>
              <a:rPr lang="en-US" altLang="zh-TW" dirty="0" err="1" smtClean="0">
                <a:solidFill>
                  <a:srgbClr val="FF0000"/>
                </a:solidFill>
              </a:rPr>
              <a:t>chk</a:t>
            </a:r>
            <a:r>
              <a:rPr lang="zh-TW" altLang="en-US" dirty="0" smtClean="0">
                <a:solidFill>
                  <a:srgbClr val="FF0000"/>
                </a:solidFill>
              </a:rPr>
              <a:t> 檔案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25963"/>
            <a:ext cx="882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將 </a:t>
            </a:r>
            <a:r>
              <a:rPr lang="en-US" altLang="zh-TW" dirty="0" err="1" smtClean="0"/>
              <a:t>chk</a:t>
            </a:r>
            <a:r>
              <a:rPr lang="en-US" altLang="zh-TW" dirty="0" smtClean="0"/>
              <a:t> </a:t>
            </a:r>
            <a:r>
              <a:rPr lang="zh-TW" altLang="en-US" dirty="0"/>
              <a:t>做</a:t>
            </a:r>
            <a:r>
              <a:rPr lang="zh-TW" altLang="en-US" dirty="0" smtClean="0"/>
              <a:t>成 </a:t>
            </a:r>
            <a:r>
              <a:rPr lang="en-US" altLang="zh-TW" dirty="0" err="1" smtClean="0"/>
              <a:t>fornchk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 </a:t>
            </a:r>
            <a:r>
              <a:rPr lang="en-US" altLang="zh-TW" dirty="0" smtClean="0"/>
              <a:t>(</a:t>
            </a:r>
            <a:r>
              <a:rPr lang="zh-TW" altLang="en-US" dirty="0" smtClean="0"/>
              <a:t>使用 </a:t>
            </a:r>
            <a:r>
              <a:rPr lang="en-US" altLang="zh-TW" dirty="0" err="1" smtClean="0"/>
              <a:t>fornchk</a:t>
            </a:r>
            <a:r>
              <a:rPr lang="zh-TW" altLang="en-US" dirty="0" smtClean="0"/>
              <a:t> 指令，轉為可讀取的文字檔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" y="495294"/>
            <a:ext cx="7634470" cy="20333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5055" y="2822939"/>
            <a:ext cx="882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 </a:t>
            </a:r>
            <a:r>
              <a:rPr lang="en-US" altLang="zh-TW" dirty="0" err="1" smtClean="0"/>
              <a:t>fornchk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檔做成 </a:t>
            </a:r>
            <a:r>
              <a:rPr lang="en-US" altLang="zh-TW" dirty="0" smtClean="0"/>
              <a:t>cube</a:t>
            </a:r>
            <a:r>
              <a:rPr lang="zh-TW" altLang="en-US" dirty="0" smtClean="0"/>
              <a:t> 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使用 </a:t>
            </a:r>
            <a:r>
              <a:rPr lang="en-US" altLang="zh-TW" dirty="0" err="1" smtClean="0"/>
              <a:t>cubegen</a:t>
            </a:r>
            <a:r>
              <a:rPr lang="zh-TW" altLang="en-US" dirty="0" smtClean="0"/>
              <a:t> 指令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hlinkClick r:id="rId3"/>
              </a:rPr>
              <a:t>https://gaussian.com/cubegen/</a:t>
            </a:r>
            <a:r>
              <a:rPr lang="en-US" altLang="zh-TW" b="1" dirty="0" smtClean="0">
                <a:solidFill>
                  <a:srgbClr val="FF0000"/>
                </a:solidFill>
                <a:hlinkClick r:id="rId3"/>
              </a:rPr>
              <a:t>)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5" y="3464225"/>
            <a:ext cx="10072615" cy="3467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61453" y="3448746"/>
            <a:ext cx="2603241" cy="3194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302166" y="3086324"/>
            <a:ext cx="427239" cy="709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61859" y="3458027"/>
            <a:ext cx="1324947" cy="3194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2978411" y="3771265"/>
            <a:ext cx="351886" cy="3570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907485" y="4128355"/>
            <a:ext cx="5411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/>
                </a:solidFill>
              </a:rPr>
              <a:t>計算電子密度指令</a:t>
            </a:r>
            <a:r>
              <a:rPr lang="en-US" altLang="zh-TW" dirty="0" smtClean="0">
                <a:solidFill>
                  <a:schemeClr val="accent6"/>
                </a:solidFill>
              </a:rPr>
              <a:t>(</a:t>
            </a:r>
            <a:r>
              <a:rPr lang="zh-TW" altLang="en-US" dirty="0" smtClean="0">
                <a:solidFill>
                  <a:schemeClr val="accent6"/>
                </a:solidFill>
              </a:rPr>
              <a:t>可換</a:t>
            </a:r>
            <a:r>
              <a:rPr lang="en-US" altLang="zh-TW" dirty="0" err="1" smtClean="0">
                <a:solidFill>
                  <a:schemeClr val="accent6"/>
                </a:solidFill>
              </a:rPr>
              <a:t>SCF</a:t>
            </a:r>
            <a:r>
              <a:rPr lang="en-US" altLang="zh-TW" dirty="0" smtClean="0">
                <a:solidFill>
                  <a:schemeClr val="accent6"/>
                </a:solidFill>
              </a:rPr>
              <a:t> ,CC ,CI…)</a:t>
            </a:r>
          </a:p>
          <a:p>
            <a:r>
              <a:rPr lang="zh-TW" altLang="en-US" dirty="0" smtClean="0">
                <a:solidFill>
                  <a:schemeClr val="accent6"/>
                </a:solidFill>
              </a:rPr>
              <a:t>其他指令包括</a:t>
            </a:r>
            <a:r>
              <a:rPr lang="en-US" altLang="zh-TW" dirty="0" smtClean="0">
                <a:solidFill>
                  <a:schemeClr val="accent6"/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accent6"/>
                </a:solidFill>
              </a:rPr>
              <a:t>MO=HOMO, </a:t>
            </a:r>
            <a:r>
              <a:rPr lang="en-US" altLang="zh-TW" dirty="0" err="1" smtClean="0">
                <a:solidFill>
                  <a:schemeClr val="accent6"/>
                </a:solidFill>
              </a:rPr>
              <a:t>LUMO</a:t>
            </a:r>
            <a:r>
              <a:rPr lang="en-US" altLang="zh-TW" dirty="0" smtClean="0">
                <a:solidFill>
                  <a:schemeClr val="accent6"/>
                </a:solidFill>
              </a:rPr>
              <a:t>…</a:t>
            </a:r>
            <a:r>
              <a:rPr lang="en-US" altLang="zh-TW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</a:t>
            </a:r>
            <a:r>
              <a:rPr lang="en-US" altLang="zh-TW" dirty="0"/>
              <a:t> Compute </a:t>
            </a:r>
            <a:r>
              <a:rPr lang="en-US" altLang="zh-TW" dirty="0" smtClean="0">
                <a:sym typeface="Wingdings" panose="05000000000000000000" pitchFamily="2" charset="2"/>
              </a:rPr>
              <a:t>MO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accent6"/>
                </a:solidFill>
              </a:rPr>
              <a:t>Gradient</a:t>
            </a:r>
            <a:r>
              <a:rPr lang="en-US" altLang="zh-TW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</a:t>
            </a:r>
            <a:r>
              <a:rPr lang="en-US" altLang="zh-TW" dirty="0">
                <a:solidFill>
                  <a:schemeClr val="accent6"/>
                </a:solidFill>
              </a:rPr>
              <a:t> </a:t>
            </a:r>
            <a:r>
              <a:rPr lang="en-US" altLang="zh-TW" dirty="0"/>
              <a:t>Compute the density and gradient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chemeClr val="accent6"/>
                </a:solidFill>
              </a:rPr>
              <a:t>Laplacian</a:t>
            </a:r>
            <a:r>
              <a:rPr lang="en-US" altLang="zh-TW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</a:t>
            </a:r>
            <a:r>
              <a:rPr lang="en-US" altLang="zh-TW" dirty="0">
                <a:solidFill>
                  <a:schemeClr val="accent6"/>
                </a:solidFill>
              </a:rPr>
              <a:t> </a:t>
            </a:r>
            <a:r>
              <a:rPr lang="en-US" altLang="zh-TW" dirty="0"/>
              <a:t>Compute the Laplacian of the density (∇</a:t>
            </a:r>
            <a:r>
              <a:rPr lang="en-US" altLang="zh-TW" baseline="30000" dirty="0"/>
              <a:t>2</a:t>
            </a:r>
            <a:r>
              <a:rPr lang="en-US" altLang="zh-TW" dirty="0"/>
              <a:t>ρ)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163607" y="2861987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formchk</a:t>
            </a:r>
            <a:r>
              <a:rPr lang="zh-TW" altLang="en-US" dirty="0" smtClean="0">
                <a:solidFill>
                  <a:srgbClr val="FF0000"/>
                </a:solidFill>
              </a:rPr>
              <a:t> 檔做成 </a:t>
            </a:r>
            <a:r>
              <a:rPr lang="en-US" altLang="zh-TW" dirty="0" smtClean="0">
                <a:solidFill>
                  <a:srgbClr val="FF0000"/>
                </a:solidFill>
              </a:rPr>
              <a:t>cube</a:t>
            </a:r>
          </a:p>
        </p:txBody>
      </p:sp>
      <p:sp>
        <p:nvSpPr>
          <p:cNvPr id="21" name="矩形 20"/>
          <p:cNvSpPr/>
          <p:nvPr/>
        </p:nvSpPr>
        <p:spPr>
          <a:xfrm>
            <a:off x="6764694" y="3448746"/>
            <a:ext cx="2603241" cy="319437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7868084" y="3807190"/>
            <a:ext cx="160907" cy="33282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642435" y="3995169"/>
            <a:ext cx="369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</a:rPr>
              <a:t>-1</a:t>
            </a:r>
            <a:r>
              <a:rPr lang="zh-TW" altLang="en-US" dirty="0" smtClean="0">
                <a:solidFill>
                  <a:schemeClr val="accent5"/>
                </a:solidFill>
              </a:rPr>
              <a:t> </a:t>
            </a:r>
            <a:r>
              <a:rPr lang="en-US" altLang="zh-TW" dirty="0" smtClean="0">
                <a:solidFill>
                  <a:schemeClr val="accent5"/>
                </a:solidFill>
              </a:rPr>
              <a:t>&lt;</a:t>
            </a:r>
            <a:r>
              <a:rPr lang="zh-TW" altLang="en-US" dirty="0" smtClean="0">
                <a:solidFill>
                  <a:schemeClr val="accent5"/>
                </a:solidFill>
              </a:rPr>
              <a:t> </a:t>
            </a:r>
            <a:r>
              <a:rPr lang="en-US" altLang="zh-TW" dirty="0" smtClean="0">
                <a:solidFill>
                  <a:schemeClr val="accent5"/>
                </a:solidFill>
              </a:rPr>
              <a:t>*.</a:t>
            </a:r>
            <a:r>
              <a:rPr lang="en-US" altLang="zh-TW" dirty="0" err="1" smtClean="0">
                <a:solidFill>
                  <a:schemeClr val="accent5"/>
                </a:solidFill>
              </a:rPr>
              <a:t>dat</a:t>
            </a:r>
            <a:r>
              <a:rPr lang="en-US" altLang="zh-TW" dirty="0" smtClean="0">
                <a:solidFill>
                  <a:schemeClr val="accent5"/>
                </a:solidFill>
              </a:rPr>
              <a:t>(txt)</a:t>
            </a:r>
            <a:r>
              <a:rPr lang="zh-TW" altLang="en-US" dirty="0" smtClean="0">
                <a:solidFill>
                  <a:schemeClr val="accent5"/>
                </a:solidFill>
              </a:rPr>
              <a:t>為自定義</a:t>
            </a:r>
            <a:r>
              <a:rPr lang="en-US" altLang="zh-TW" dirty="0" smtClean="0">
                <a:solidFill>
                  <a:schemeClr val="accent5"/>
                </a:solidFill>
              </a:rPr>
              <a:t>cube</a:t>
            </a:r>
            <a:r>
              <a:rPr lang="zh-TW" altLang="en-US" dirty="0" smtClean="0">
                <a:solidFill>
                  <a:schemeClr val="accent5"/>
                </a:solidFill>
              </a:rPr>
              <a:t>，</a:t>
            </a:r>
            <a:endParaRPr lang="en-US" altLang="zh-TW" dirty="0" smtClean="0">
              <a:solidFill>
                <a:schemeClr val="accent5"/>
              </a:solidFill>
            </a:endParaRPr>
          </a:p>
          <a:p>
            <a:r>
              <a:rPr lang="en-US" altLang="zh-TW" dirty="0" smtClean="0">
                <a:solidFill>
                  <a:schemeClr val="accent5"/>
                </a:solidFill>
              </a:rPr>
              <a:t>0 h </a:t>
            </a:r>
            <a:r>
              <a:rPr lang="zh-TW" altLang="en-US" dirty="0" smtClean="0">
                <a:solidFill>
                  <a:schemeClr val="accent5"/>
                </a:solidFill>
              </a:rPr>
              <a:t>為預設 </a:t>
            </a:r>
            <a:r>
              <a:rPr lang="en-US" altLang="zh-TW" dirty="0" smtClean="0">
                <a:solidFill>
                  <a:schemeClr val="accent5"/>
                </a:solidFill>
              </a:rPr>
              <a:t>(80)</a:t>
            </a:r>
            <a:r>
              <a:rPr lang="en-US" altLang="zh-TW" baseline="30000" dirty="0" smtClean="0">
                <a:solidFill>
                  <a:schemeClr val="accent5"/>
                </a:solidFill>
              </a:rPr>
              <a:t>3</a:t>
            </a:r>
            <a:r>
              <a:rPr lang="zh-TW" altLang="en-US" baseline="30000" dirty="0" smtClean="0">
                <a:solidFill>
                  <a:schemeClr val="accent5"/>
                </a:solidFill>
              </a:rPr>
              <a:t> </a:t>
            </a:r>
            <a:r>
              <a:rPr lang="zh-TW" altLang="en-US" dirty="0" smtClean="0">
                <a:solidFill>
                  <a:schemeClr val="accent5"/>
                </a:solidFill>
              </a:rPr>
              <a:t>個點</a:t>
            </a:r>
            <a:endParaRPr lang="en-US" altLang="zh-TW" baseline="30000" dirty="0" smtClean="0">
              <a:solidFill>
                <a:schemeClr val="accent5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580" y="6078514"/>
            <a:ext cx="11691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※4-1</a:t>
            </a:r>
            <a:r>
              <a:rPr lang="zh-TW" altLang="en-US" dirty="0" smtClean="0"/>
              <a:t>我們這邊需要自定義待會生成的範圍以及掃描的平面，請先 </a:t>
            </a:r>
            <a:r>
              <a:rPr lang="en-US" altLang="zh-TW" dirty="0" smtClean="0"/>
              <a:t>vi </a:t>
            </a:r>
            <a:r>
              <a:rPr lang="zh-TW" altLang="en-US" dirty="0" smtClean="0"/>
              <a:t>一個 </a:t>
            </a:r>
            <a:r>
              <a:rPr lang="en-US" altLang="zh-TW" dirty="0" smtClean="0"/>
              <a:t>xyz.dat </a:t>
            </a:r>
            <a:r>
              <a:rPr lang="zh-TW" altLang="en-US" dirty="0" smtClean="0"/>
              <a:t>檔案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413000" y="3484750"/>
            <a:ext cx="348859" cy="3081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stCxn id="19" idx="2"/>
          </p:cNvCxnSpPr>
          <p:nvPr/>
        </p:nvCxnSpPr>
        <p:spPr>
          <a:xfrm flipH="1">
            <a:off x="1981200" y="3792944"/>
            <a:ext cx="606230" cy="34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12493" y="4094353"/>
            <a:ext cx="256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計算時所使用記憶體大小，預設為</a:t>
            </a:r>
            <a:r>
              <a:rPr lang="en-US" altLang="zh-TW" dirty="0" smtClean="0">
                <a:solidFill>
                  <a:srgbClr val="FF0000"/>
                </a:solidFill>
              </a:rPr>
              <a:t>0=1GB</a:t>
            </a:r>
          </a:p>
        </p:txBody>
      </p:sp>
    </p:spTree>
    <p:extLst>
      <p:ext uri="{BB962C8B-B14F-4D97-AF65-F5344CB8AC3E}">
        <p14:creationId xmlns:p14="http://schemas.microsoft.com/office/powerpoint/2010/main" val="1096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4" y="434646"/>
            <a:ext cx="6073480" cy="373613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/>
          <a:srcRect t="1849"/>
          <a:stretch/>
        </p:blipFill>
        <p:spPr>
          <a:xfrm>
            <a:off x="4686353" y="2776683"/>
            <a:ext cx="11744360" cy="663275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65314"/>
            <a:ext cx="76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4-2.</a:t>
            </a:r>
            <a:r>
              <a:rPr lang="zh-TW" altLang="en-US" dirty="0" smtClean="0"/>
              <a:t>開啟剛剛計算完 </a:t>
            </a:r>
            <a:r>
              <a:rPr lang="en-US" altLang="zh-TW" dirty="0" smtClean="0"/>
              <a:t>log </a:t>
            </a:r>
            <a:r>
              <a:rPr lang="zh-TW" altLang="en-US" dirty="0" smtClean="0"/>
              <a:t>檔中的座標以及剛剛創立的 </a:t>
            </a:r>
            <a:r>
              <a:rPr lang="en-US" altLang="zh-TW" dirty="0" smtClean="0"/>
              <a:t>xyz.dat</a:t>
            </a:r>
            <a:r>
              <a:rPr lang="zh-TW" altLang="en-US" dirty="0" smtClean="0"/>
              <a:t>，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5120" y="3816274"/>
            <a:ext cx="2034073" cy="2705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7" idx="3"/>
          </p:cNvCxnSpPr>
          <p:nvPr/>
        </p:nvCxnSpPr>
        <p:spPr>
          <a:xfrm>
            <a:off x="6829193" y="3951568"/>
            <a:ext cx="279919" cy="46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109111" y="3741629"/>
            <a:ext cx="467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第一行第一個數字 </a:t>
            </a:r>
            <a:r>
              <a:rPr lang="en-US" altLang="zh-TW" dirty="0" smtClean="0"/>
              <a:t>-1</a:t>
            </a:r>
            <a:r>
              <a:rPr lang="zh-TW" altLang="en-US" dirty="0" smtClean="0"/>
              <a:t>是要讀取這個文字檔，後面 </a:t>
            </a:r>
            <a:r>
              <a:rPr lang="en-US" altLang="zh-TW" dirty="0" smtClean="0"/>
              <a:t>3</a:t>
            </a:r>
            <a:r>
              <a:rPr lang="zh-TW" altLang="en-US" dirty="0" smtClean="0"/>
              <a:t> 點為起始做</a:t>
            </a:r>
            <a:r>
              <a:rPr lang="zh-TW" altLang="en-US" dirty="0"/>
              <a:t>標</a:t>
            </a:r>
            <a:r>
              <a:rPr lang="zh-TW" altLang="en-US" dirty="0" smtClean="0"/>
              <a:t>，這邊只掃 </a:t>
            </a:r>
            <a:r>
              <a:rPr lang="en-US" altLang="zh-TW" dirty="0" err="1" smtClean="0"/>
              <a:t>yz</a:t>
            </a:r>
            <a:r>
              <a:rPr lang="zh-TW" altLang="en-US" dirty="0" smtClean="0"/>
              <a:t> 平面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95119" y="4086861"/>
            <a:ext cx="2057059" cy="5780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6606" y="4786657"/>
            <a:ext cx="5869" cy="282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929663" y="5046183"/>
            <a:ext cx="6854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2.3.4</a:t>
            </a:r>
            <a:r>
              <a:rPr lang="zh-TW" altLang="en-US" dirty="0" smtClean="0"/>
              <a:t> 行 分別為 </a:t>
            </a:r>
            <a:r>
              <a:rPr lang="en-US" altLang="zh-TW" dirty="0" smtClean="0"/>
              <a:t>x</a:t>
            </a:r>
            <a:r>
              <a:rPr lang="zh-TW" altLang="en-US" dirty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 、 </a:t>
            </a:r>
            <a:r>
              <a:rPr lang="en-US" altLang="zh-TW" dirty="0" smtClean="0"/>
              <a:t>z</a:t>
            </a:r>
            <a:r>
              <a:rPr lang="zh-TW" altLang="en-US" dirty="0" smtClean="0"/>
              <a:t>，第一個數字是 </a:t>
            </a:r>
            <a:r>
              <a:rPr lang="en-US" altLang="zh-TW" dirty="0" smtClean="0"/>
              <a:t>number of points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(-) </a:t>
            </a:r>
            <a:r>
              <a:rPr lang="zh-TW" altLang="en-US" dirty="0" smtClean="0"/>
              <a:t>表示單位</a:t>
            </a:r>
            <a:r>
              <a:rPr lang="en-US" altLang="zh-TW" dirty="0" smtClean="0"/>
              <a:t>Bohr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(+)</a:t>
            </a:r>
            <a:r>
              <a:rPr lang="zh-TW" altLang="en-US" dirty="0" smtClean="0"/>
              <a:t>表示單位</a:t>
            </a:r>
            <a:r>
              <a:rPr lang="en-US" altLang="zh-TW" dirty="0" smtClean="0"/>
              <a:t>Angstrom</a:t>
            </a:r>
            <a:r>
              <a:rPr lang="zh-TW" altLang="en-US" dirty="0" smtClean="0"/>
              <a:t>，每 </a:t>
            </a:r>
            <a:r>
              <a:rPr lang="en-US" altLang="zh-TW" dirty="0" smtClean="0"/>
              <a:t>(x, y, z) </a:t>
            </a:r>
            <a:r>
              <a:rPr lang="zh-TW" altLang="en-US" dirty="0" smtClean="0"/>
              <a:t>向量單位 掃描一次  </a:t>
            </a:r>
            <a:endParaRPr lang="en-US" altLang="zh-TW" dirty="0" smtClean="0"/>
          </a:p>
          <a:p>
            <a:r>
              <a:rPr lang="en-US" altLang="zh-TW" dirty="0" smtClean="0"/>
              <a:t>(Ex</a:t>
            </a:r>
            <a:r>
              <a:rPr lang="zh-TW" altLang="en-US" dirty="0" smtClean="0"/>
              <a:t>：在 </a:t>
            </a:r>
            <a:r>
              <a:rPr lang="en-US" altLang="zh-TW" dirty="0" err="1" smtClean="0"/>
              <a:t>y&amp;z</a:t>
            </a:r>
            <a:r>
              <a:rPr lang="zh-TW" altLang="en-US" dirty="0" smtClean="0"/>
              <a:t> 方向取 </a:t>
            </a:r>
            <a:r>
              <a:rPr lang="en-US" altLang="zh-TW" dirty="0" smtClean="0"/>
              <a:t>200 </a:t>
            </a:r>
            <a:r>
              <a:rPr lang="zh-TW" altLang="en-US" dirty="0" smtClean="0"/>
              <a:t>個點，</a:t>
            </a:r>
            <a:r>
              <a:rPr lang="en-US" altLang="zh-TW" dirty="0" smtClean="0"/>
              <a:t>x</a:t>
            </a:r>
            <a:r>
              <a:rPr lang="zh-TW" altLang="en-US" dirty="0" smtClean="0"/>
              <a:t> 軸方向每 </a:t>
            </a:r>
            <a:r>
              <a:rPr lang="en-US" altLang="zh-TW" dirty="0" smtClean="0"/>
              <a:t>0.05 Angstrom </a:t>
            </a:r>
            <a:r>
              <a:rPr lang="zh-TW" altLang="en-US" dirty="0" smtClean="0"/>
              <a:t>掃描一次</a:t>
            </a:r>
            <a:r>
              <a:rPr lang="en-US" altLang="zh-TW" dirty="0" smtClean="0"/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1654" y="4338735"/>
            <a:ext cx="11823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需要自己去計算要掃的平面以及範圍，</a:t>
            </a:r>
            <a:endParaRPr lang="en-US" altLang="zh-TW" dirty="0" smtClean="0"/>
          </a:p>
          <a:p>
            <a:r>
              <a:rPr lang="en-US" altLang="zh-TW" dirty="0" smtClean="0"/>
              <a:t>Y</a:t>
            </a:r>
            <a:r>
              <a:rPr lang="zh-TW" altLang="en-US" dirty="0" smtClean="0"/>
              <a:t>平面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-5.0+0.05</a:t>
            </a:r>
            <a:r>
              <a:rPr lang="zh-TW" altLang="en-US" dirty="0" smtClean="0"/>
              <a:t>*</a:t>
            </a:r>
            <a:r>
              <a:rPr lang="en-US" altLang="zh-TW" dirty="0" smtClean="0"/>
              <a:t>200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/>
              <a:t>5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從 </a:t>
            </a:r>
            <a:r>
              <a:rPr lang="en-US" altLang="zh-TW" dirty="0" smtClean="0"/>
              <a:t>-5.0</a:t>
            </a:r>
            <a:r>
              <a:rPr lang="zh-TW" altLang="en-US" dirty="0" smtClean="0"/>
              <a:t> 掃到 </a:t>
            </a:r>
            <a:r>
              <a:rPr lang="en-US" altLang="zh-TW" dirty="0" smtClean="0"/>
              <a:t>+5.0)</a:t>
            </a:r>
          </a:p>
          <a:p>
            <a:r>
              <a:rPr lang="en-US" altLang="zh-TW" dirty="0" smtClean="0"/>
              <a:t>Z</a:t>
            </a:r>
            <a:r>
              <a:rPr lang="zh-TW" altLang="en-US" dirty="0" smtClean="0"/>
              <a:t>平面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-5.0+0.05</a:t>
            </a:r>
            <a:r>
              <a:rPr lang="zh-TW" altLang="en-US" dirty="0" smtClean="0"/>
              <a:t>*</a:t>
            </a:r>
            <a:r>
              <a:rPr lang="en-US" altLang="zh-TW" dirty="0" smtClean="0"/>
              <a:t>200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/>
              <a:t>5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從</a:t>
            </a:r>
            <a:r>
              <a:rPr lang="en-US" altLang="zh-TW" dirty="0" smtClean="0"/>
              <a:t>-5.0</a:t>
            </a:r>
            <a:r>
              <a:rPr lang="zh-TW" altLang="en-US" dirty="0" smtClean="0"/>
              <a:t> 掃到 </a:t>
            </a:r>
            <a:r>
              <a:rPr lang="en-US" altLang="zh-TW" dirty="0" smtClean="0"/>
              <a:t>+5.0)</a:t>
            </a:r>
          </a:p>
          <a:p>
            <a:r>
              <a:rPr lang="zh-TW" altLang="en-US" dirty="0" smtClean="0"/>
              <a:t>所以有涵蓋我們的平面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※ </a:t>
            </a:r>
            <a:r>
              <a:rPr lang="zh-TW" altLang="en-US" dirty="0" smtClean="0">
                <a:solidFill>
                  <a:srgbClr val="FF0000"/>
                </a:solidFill>
              </a:rPr>
              <a:t>範圍要掃正方形，否則</a:t>
            </a:r>
            <a:r>
              <a:rPr lang="zh-TW" altLang="en-US" dirty="0">
                <a:solidFill>
                  <a:srgbClr val="FF0000"/>
                </a:solidFill>
              </a:rPr>
              <a:t>原</a:t>
            </a:r>
            <a:r>
              <a:rPr lang="zh-TW" altLang="en-US" dirty="0" smtClean="0">
                <a:solidFill>
                  <a:srgbClr val="FF0000"/>
                </a:solidFill>
              </a:rPr>
              <a:t>子會變</a:t>
            </a:r>
            <a:r>
              <a:rPr lang="zh-TW" altLang="en-US" dirty="0">
                <a:solidFill>
                  <a:srgbClr val="FF0000"/>
                </a:solidFill>
              </a:rPr>
              <a:t>形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2483227" y="2757182"/>
            <a:ext cx="645167" cy="27546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313353" y="1833450"/>
            <a:ext cx="2794722" cy="769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53" y="809390"/>
            <a:ext cx="6438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65314"/>
            <a:ext cx="76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4-3.</a:t>
            </a:r>
            <a:r>
              <a:rPr lang="zh-TW" altLang="en-US" dirty="0" smtClean="0"/>
              <a:t>存好</a:t>
            </a:r>
            <a:r>
              <a:rPr lang="en-US" altLang="zh-TW" dirty="0" smtClean="0"/>
              <a:t>xyz</a:t>
            </a:r>
            <a:r>
              <a:rPr lang="zh-TW" altLang="en-US" dirty="0" smtClean="0"/>
              <a:t>座標檔案，輸入</a:t>
            </a:r>
            <a:r>
              <a:rPr lang="en-US" altLang="zh-TW" dirty="0" err="1" smtClean="0"/>
              <a:t>cubegen</a:t>
            </a:r>
            <a:r>
              <a:rPr lang="en-US" altLang="zh-TW" dirty="0" smtClean="0"/>
              <a:t> </a:t>
            </a:r>
            <a:r>
              <a:rPr lang="zh-TW" altLang="en-US" dirty="0" smtClean="0"/>
              <a:t>指令，生成 </a:t>
            </a:r>
            <a:r>
              <a:rPr lang="en-US" altLang="zh-TW" dirty="0" smtClean="0"/>
              <a:t>cube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95"/>
            <a:ext cx="11036924" cy="3799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6132"/>
            <a:ext cx="7718194" cy="104790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2329782"/>
            <a:ext cx="76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將 </a:t>
            </a:r>
            <a:r>
              <a:rPr lang="en-US" altLang="zh-TW" dirty="0" err="1" smtClean="0"/>
              <a:t>rcubes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檔從下面路徑複製到目前的目錄裡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" y="2699114"/>
            <a:ext cx="8170992" cy="10470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1272"/>
            <a:ext cx="8378914" cy="121910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-1" y="3864069"/>
            <a:ext cx="890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以</a:t>
            </a:r>
            <a:r>
              <a:rPr lang="en-US" altLang="zh-TW" dirty="0" smtClean="0"/>
              <a:t>./</a:t>
            </a:r>
            <a:r>
              <a:rPr lang="zh-TW" altLang="en-US" dirty="0" smtClean="0"/>
              <a:t> 執行 </a:t>
            </a:r>
            <a:r>
              <a:rPr lang="en-US" altLang="zh-TW" dirty="0" err="1" smtClean="0"/>
              <a:t>rcubes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檔，生成 </a:t>
            </a:r>
            <a:r>
              <a:rPr lang="en-US" altLang="zh-TW" dirty="0" smtClean="0"/>
              <a:t>*.</a:t>
            </a:r>
            <a:r>
              <a:rPr lang="en-US" altLang="zh-TW" dirty="0" err="1" smtClean="0"/>
              <a:t>dat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含有座標以及電子密度的文字檔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，方便後續處理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9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54360"/>
          </a:xfrm>
        </p:spPr>
        <p:txBody>
          <a:bodyPr/>
          <a:lstStyle/>
          <a:p>
            <a:r>
              <a:rPr lang="zh-TW" altLang="en-US" b="1" dirty="0" smtClean="0"/>
              <a:t>作圖部分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869694"/>
            <a:ext cx="665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進入 </a:t>
            </a:r>
            <a:r>
              <a:rPr lang="en-US" altLang="zh-TW" dirty="0" smtClean="0"/>
              <a:t>Origin </a:t>
            </a:r>
            <a:r>
              <a:rPr lang="zh-TW" altLang="en-US" dirty="0" smtClean="0"/>
              <a:t>後開新檔案，開啟剛剛生成的 </a:t>
            </a:r>
            <a:r>
              <a:rPr lang="en-US" altLang="zh-TW" dirty="0" smtClean="0"/>
              <a:t>OBOArO.dat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6"/>
            <a:ext cx="8486302" cy="56189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0547" y="2584580"/>
            <a:ext cx="2995126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30825" y="2616264"/>
            <a:ext cx="665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刪除這幾</a:t>
            </a:r>
            <a:r>
              <a:rPr lang="zh-TW" altLang="en-US" dirty="0">
                <a:solidFill>
                  <a:srgbClr val="FF0000"/>
                </a:solidFill>
              </a:rPr>
              <a:t>行</a:t>
            </a:r>
          </a:p>
        </p:txBody>
      </p:sp>
      <p:sp>
        <p:nvSpPr>
          <p:cNvPr id="9" name="矩形 8"/>
          <p:cNvSpPr/>
          <p:nvPr/>
        </p:nvSpPr>
        <p:spPr>
          <a:xfrm>
            <a:off x="410547" y="3051111"/>
            <a:ext cx="2995126" cy="35856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561906" y="2813180"/>
            <a:ext cx="419877" cy="21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405673" y="3639140"/>
            <a:ext cx="419877" cy="21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862873" y="3454474"/>
            <a:ext cx="66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</a:rPr>
              <a:t> 個 </a:t>
            </a:r>
            <a:r>
              <a:rPr lang="en-US" altLang="zh-TW" dirty="0" smtClean="0">
                <a:solidFill>
                  <a:srgbClr val="FF0000"/>
                </a:solidFill>
              </a:rPr>
              <a:t>Columns </a:t>
            </a:r>
            <a:r>
              <a:rPr lang="zh-TW" altLang="en-US" dirty="0" smtClean="0">
                <a:solidFill>
                  <a:srgbClr val="FF0000"/>
                </a:solidFill>
              </a:rPr>
              <a:t>左到右分別為，</a:t>
            </a:r>
            <a:r>
              <a:rPr lang="en-US" altLang="zh-TW" dirty="0" smtClean="0">
                <a:solidFill>
                  <a:srgbClr val="FF0000"/>
                </a:solidFill>
              </a:rPr>
              <a:t>x</a:t>
            </a:r>
            <a:r>
              <a:rPr lang="zh-TW" altLang="en-US" dirty="0" smtClean="0">
                <a:solidFill>
                  <a:srgbClr val="FF0000"/>
                </a:solidFill>
              </a:rPr>
              <a:t> 軸、</a:t>
            </a:r>
            <a:r>
              <a:rPr lang="en-US" altLang="zh-TW" dirty="0" smtClean="0">
                <a:solidFill>
                  <a:srgbClr val="FF0000"/>
                </a:solidFill>
              </a:rPr>
              <a:t>z</a:t>
            </a:r>
            <a:r>
              <a:rPr lang="zh-TW" altLang="en-US" dirty="0" smtClean="0">
                <a:solidFill>
                  <a:srgbClr val="FF0000"/>
                </a:solidFill>
              </a:rPr>
              <a:t> 軸、</a:t>
            </a:r>
            <a:r>
              <a:rPr lang="en-US" altLang="zh-TW" dirty="0" smtClean="0">
                <a:solidFill>
                  <a:srgbClr val="FF0000"/>
                </a:solidFill>
              </a:rPr>
              <a:t>y</a:t>
            </a:r>
            <a:r>
              <a:rPr lang="zh-TW" altLang="en-US" dirty="0" smtClean="0">
                <a:solidFill>
                  <a:srgbClr val="FF0000"/>
                </a:solidFill>
              </a:rPr>
              <a:t> 軸以及電子密度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歸一化所有電子密度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選</a:t>
            </a:r>
            <a:r>
              <a:rPr lang="en-US" altLang="zh-TW" dirty="0" smtClean="0"/>
              <a:t>Column &gt; </a:t>
            </a:r>
            <a:r>
              <a:rPr lang="en-US" altLang="zh-TW" u="sng" dirty="0" smtClean="0"/>
              <a:t>A</a:t>
            </a:r>
            <a:r>
              <a:rPr lang="en-US" altLang="zh-TW" dirty="0" smtClean="0"/>
              <a:t>nalysis &gt; </a:t>
            </a:r>
            <a:r>
              <a:rPr lang="en-US" altLang="zh-TW" u="sng" dirty="0" smtClean="0"/>
              <a:t>M</a:t>
            </a:r>
            <a:r>
              <a:rPr lang="en-US" altLang="zh-TW" dirty="0" smtClean="0"/>
              <a:t>athematics &gt; Normalize Columns…)</a:t>
            </a:r>
            <a:r>
              <a:rPr lang="zh-TW" altLang="en-US" dirty="0" smtClean="0"/>
              <a:t>，跳出視窗後按 </a:t>
            </a:r>
            <a:r>
              <a:rPr lang="en-US" altLang="zh-TW" dirty="0" smtClean="0"/>
              <a:t>OK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41723" b="34468"/>
          <a:stretch/>
        </p:blipFill>
        <p:spPr>
          <a:xfrm>
            <a:off x="74645" y="464586"/>
            <a:ext cx="6820677" cy="46938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54" y="559836"/>
            <a:ext cx="5050159" cy="30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4645" y="95254"/>
            <a:ext cx="109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歸一化後新增 </a:t>
            </a:r>
            <a:r>
              <a:rPr lang="en-US" altLang="zh-TW" dirty="0" smtClean="0"/>
              <a:t>3</a:t>
            </a:r>
            <a:r>
              <a:rPr lang="zh-TW" altLang="en-US" dirty="0" smtClean="0"/>
              <a:t> 個 </a:t>
            </a:r>
            <a:r>
              <a:rPr lang="en-US" altLang="zh-TW" dirty="0" smtClean="0"/>
              <a:t>Columns</a:t>
            </a:r>
            <a:r>
              <a:rPr lang="zh-TW" altLang="en-US" dirty="0" smtClean="0"/>
              <a:t>，之後點兩下上方座標分別改成</a:t>
            </a:r>
            <a:r>
              <a:rPr lang="en-US" altLang="zh-TW" dirty="0" smtClean="0"/>
              <a:t>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z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" r="37183"/>
          <a:stretch/>
        </p:blipFill>
        <p:spPr>
          <a:xfrm>
            <a:off x="1" y="464586"/>
            <a:ext cx="6438122" cy="5429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27576" y="833918"/>
            <a:ext cx="410547" cy="2612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00691" y="44941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新增 </a:t>
            </a:r>
            <a:r>
              <a:rPr lang="en-US" altLang="zh-TW" dirty="0" smtClean="0">
                <a:solidFill>
                  <a:srgbClr val="FF0000"/>
                </a:solidFill>
              </a:rPr>
              <a:t>Columns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34" y="464586"/>
            <a:ext cx="5803641" cy="55871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10196" y="572661"/>
            <a:ext cx="1517780" cy="2612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100596" y="335902"/>
            <a:ext cx="1082351" cy="2367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473680" y="3869477"/>
            <a:ext cx="1928327" cy="2612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02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6">
      <a:majorFont>
        <a:latin typeface="Times New Roman"/>
        <a:ea typeface="DFKai-SB"/>
        <a:cs typeface=""/>
      </a:majorFont>
      <a:minorFont>
        <a:latin typeface="Times New Roman"/>
        <a:ea typeface="DFKai-S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663</Words>
  <Application>Microsoft Office PowerPoint</Application>
  <PresentationFormat>寬螢幕</PresentationFormat>
  <Paragraphs>49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DFKai-SB</vt:lpstr>
      <vt:lpstr>Arial</vt:lpstr>
      <vt:lpstr>Times New Roman</vt:lpstr>
      <vt:lpstr>Wingdings</vt:lpstr>
      <vt:lpstr>Office 佈景主題</vt:lpstr>
      <vt:lpstr>如何繪製電子密度圖</vt:lpstr>
      <vt:lpstr>PowerPoint 簡報</vt:lpstr>
      <vt:lpstr>PowerPoint 簡報</vt:lpstr>
      <vt:lpstr>PowerPoint 簡報</vt:lpstr>
      <vt:lpstr>PowerPoint 簡報</vt:lpstr>
      <vt:lpstr>PowerPoint 簡報</vt:lpstr>
      <vt:lpstr>作圖部分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如何繪製電子密度圖</dc:title>
  <dc:creator>Jacky</dc:creator>
  <cp:lastModifiedBy>Lu</cp:lastModifiedBy>
  <cp:revision>27</cp:revision>
  <dcterms:created xsi:type="dcterms:W3CDTF">2020-03-12T12:38:47Z</dcterms:created>
  <dcterms:modified xsi:type="dcterms:W3CDTF">2021-02-22T01:36:20Z</dcterms:modified>
</cp:coreProperties>
</file>